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4"/>
  </p:notesMasterIdLst>
  <p:sldIdLst>
    <p:sldId id="256" r:id="rId2"/>
    <p:sldId id="266" r:id="rId3"/>
    <p:sldId id="267" r:id="rId4"/>
    <p:sldId id="268" r:id="rId5"/>
    <p:sldId id="271" r:id="rId6"/>
    <p:sldId id="269" r:id="rId7"/>
    <p:sldId id="285" r:id="rId8"/>
    <p:sldId id="283" r:id="rId9"/>
    <p:sldId id="292" r:id="rId10"/>
    <p:sldId id="284" r:id="rId11"/>
    <p:sldId id="280" r:id="rId12"/>
    <p:sldId id="276" r:id="rId13"/>
    <p:sldId id="282" r:id="rId14"/>
    <p:sldId id="279" r:id="rId15"/>
    <p:sldId id="270" r:id="rId16"/>
    <p:sldId id="286" r:id="rId17"/>
    <p:sldId id="287" r:id="rId18"/>
    <p:sldId id="288" r:id="rId19"/>
    <p:sldId id="289" r:id="rId20"/>
    <p:sldId id="290" r:id="rId21"/>
    <p:sldId id="291" r:id="rId22"/>
    <p:sldId id="281" r:id="rId23"/>
  </p:sldIdLst>
  <p:sldSz cx="9144000" cy="5143500" type="screen16x9"/>
  <p:notesSz cx="6888163" cy="10020300"/>
  <p:embeddedFontLst>
    <p:embeddedFont>
      <p:font typeface="Roboto Slab" panose="020B0604020202020204" charset="0"/>
      <p:regular r:id="rId25"/>
      <p:bold r:id="rId26"/>
    </p:embeddedFont>
    <p:embeddedFont>
      <p:font typeface="Roboto" panose="020B0604020202020204" charset="0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78613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00" tIns="96600" rIns="96600" bIns="96600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6330178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78613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>
            <a:spLocks noGrp="1"/>
          </p:cNvSpPr>
          <p:nvPr>
            <p:ph type="body" idx="1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9216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503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Google Shape;27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Google Shape;36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5" name="Google Shape;45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>
            <a:spLocks noGrp="1"/>
          </p:cNvSpPr>
          <p:nvPr>
            <p:ph type="ctrTitle"/>
          </p:nvPr>
        </p:nvSpPr>
        <p:spPr>
          <a:xfrm>
            <a:off x="1680301" y="723207"/>
            <a:ext cx="6815305" cy="192311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ESCUTA PÚBLICA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PNAB </a:t>
            </a:r>
            <a:r>
              <a:rPr lang="pt-BR" dirty="0" smtClean="0"/>
              <a:t>– </a:t>
            </a:r>
            <a:r>
              <a:rPr lang="pt-BR" sz="3100" dirty="0" smtClean="0"/>
              <a:t>Município de São Pedro de Alcântara/SC </a:t>
            </a:r>
            <a:endParaRPr sz="3100" dirty="0"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18 DE ABRIL DE 2024</a:t>
            </a:r>
            <a:endParaRPr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548" y="2646325"/>
            <a:ext cx="972331" cy="1014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7" y="2651462"/>
            <a:ext cx="5886450" cy="1704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152" y="991181"/>
            <a:ext cx="1199798" cy="943715"/>
          </a:xfrm>
          <a:prstGeom prst="rect">
            <a:avLst/>
          </a:prstGeom>
        </p:spPr>
      </p:pic>
      <p:pic>
        <p:nvPicPr>
          <p:cNvPr id="10" name="Imagem 9" descr="Sesc São Paulo - A Poesia de Aldir Blanc - Revistas - Onlin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88" y="2395956"/>
            <a:ext cx="1323413" cy="1306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86177" y="4444862"/>
            <a:ext cx="1771650" cy="619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  </a:t>
            </a:r>
            <a:endParaRPr lang="pt-BR" dirty="0"/>
          </a:p>
        </p:txBody>
      </p:sp>
      <p:pic>
        <p:nvPicPr>
          <p:cNvPr id="4" name="Imagem 3" descr="23 ideias de Escultura de porcas e parafusos | esculturas, arte em metal,  ar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8757" y="878554"/>
            <a:ext cx="2292295" cy="302063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657" y="551497"/>
            <a:ext cx="5753100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52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750" y="1764950"/>
            <a:ext cx="8222100" cy="2250098"/>
          </a:xfrm>
        </p:spPr>
        <p:txBody>
          <a:bodyPr>
            <a:normAutofit fontScale="90000"/>
          </a:bodyPr>
          <a:lstStyle/>
          <a:p>
            <a:r>
              <a:rPr lang="pt-BR" sz="2400" dirty="0" smtClean="0"/>
              <a:t>Entretanto 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>Há algumas obrigações legais que temos que obedecer:</a:t>
            </a:r>
            <a:br>
              <a:rPr lang="pt-BR" sz="2000" dirty="0"/>
            </a:br>
            <a:r>
              <a:rPr lang="pt-BR" sz="2000" dirty="0"/>
              <a:t>20% do recurso recebido deve ser aplicado em ações de incentivo direto a programas, projetos e ações de democratização do acesso à fruição e a produção artística e cultural em </a:t>
            </a:r>
            <a:r>
              <a:rPr lang="pt-BR" sz="2000" b="1" dirty="0"/>
              <a:t>áreas periféricas, urbanas e rurais, bem como em áreas de povos e comunidades tradicionais.</a:t>
            </a:r>
            <a:br>
              <a:rPr lang="pt-BR" sz="2000" b="1" dirty="0"/>
            </a:br>
            <a:r>
              <a:rPr lang="pt-BR" sz="2000" dirty="0"/>
              <a:t>A INSTRUÇÃO NORMATIVA DO MINC N°10, DE 28 DE DEZEMBRO DE 2023, DETERMINA:</a:t>
            </a:r>
            <a:br>
              <a:rPr lang="pt-BR" sz="2000" dirty="0"/>
            </a:br>
            <a:r>
              <a:rPr lang="pt-BR" sz="2000" dirty="0"/>
              <a:t>Art. 6° Ficam garantidas cotas em todos os editais de fomento realizados com recursos da Lei n°14.399, de 2022, de no mínimo:</a:t>
            </a:r>
            <a:br>
              <a:rPr lang="pt-BR" sz="2000" dirty="0"/>
            </a:br>
            <a:r>
              <a:rPr lang="pt-BR" sz="2000" dirty="0"/>
              <a:t>I – vinte </a:t>
            </a:r>
            <a:r>
              <a:rPr lang="pt-BR" sz="2000" dirty="0" smtClean="0"/>
              <a:t>e cinco </a:t>
            </a:r>
            <a:r>
              <a:rPr lang="pt-BR" sz="2000" dirty="0"/>
              <a:t>cento das vagas para pessoas negras (pretas e pardas);</a:t>
            </a:r>
            <a:br>
              <a:rPr lang="pt-BR" sz="2000" dirty="0"/>
            </a:br>
            <a:r>
              <a:rPr lang="pt-BR" sz="2000" dirty="0"/>
              <a:t>II – dez por cento das vagas para pessoas indígenas; e</a:t>
            </a:r>
            <a:br>
              <a:rPr lang="pt-BR" sz="2000" dirty="0"/>
            </a:br>
            <a:r>
              <a:rPr lang="pt-BR" sz="2000" dirty="0"/>
              <a:t>III – cinco por cento para pessoas com deficiência.</a:t>
            </a:r>
          </a:p>
        </p:txBody>
      </p:sp>
      <p:pic>
        <p:nvPicPr>
          <p:cNvPr id="3" name="Imagem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" y="3956858"/>
            <a:ext cx="8944495" cy="10141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387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750" y="1764949"/>
            <a:ext cx="8521934" cy="2516105"/>
          </a:xfrm>
        </p:spPr>
        <p:txBody>
          <a:bodyPr>
            <a:normAutofit fontScale="90000"/>
          </a:bodyPr>
          <a:lstStyle/>
          <a:p>
            <a:pPr algn="l"/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>Proposta: São Pedro de Alcântara recebeu do MINC o valor de </a:t>
            </a:r>
            <a:r>
              <a:rPr lang="pt-BR" sz="2000" b="1" u="sng" dirty="0"/>
              <a:t>R$ 55.118,66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Utilizar o recurso na forma de Execução Chamamento Público (Decreto nº 11.453/2023). Através da publicação de  </a:t>
            </a:r>
            <a:r>
              <a:rPr lang="pt-BR" sz="2000" u="sng" dirty="0" smtClean="0"/>
              <a:t>edital de fomento à cultura </a:t>
            </a:r>
            <a:r>
              <a:rPr lang="pt-BR" sz="2000" dirty="0" smtClean="0"/>
              <a:t>com base no Decreto nº 11.453/2023, por meio da   </a:t>
            </a:r>
            <a:r>
              <a:rPr lang="pt-BR" sz="2000" b="1" u="sng" dirty="0" smtClean="0"/>
              <a:t>modalidade:  concessão de </a:t>
            </a:r>
            <a:r>
              <a:rPr lang="pt-BR" sz="1800" b="1" u="sng" dirty="0" smtClean="0"/>
              <a:t>premiação cultural. </a:t>
            </a: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>Utilizar todo o valor na modalidade Prêmio, sendo que deste valor, 80% R$ 44.094,66 destinado a pessoa jurídica e 20% R$ 11.024,00 para pessoa física.</a:t>
            </a:r>
            <a:br>
              <a:rPr lang="pt-BR" sz="1800" dirty="0" smtClean="0"/>
            </a:br>
            <a:r>
              <a:rPr lang="pt-BR" sz="1800" dirty="0" smtClean="0"/>
              <a:t>3 prêmios, no valor de R$ 14.698,22, para pessoas Jurídica.  10 prêmios, no valor de </a:t>
            </a:r>
            <a:br>
              <a:rPr lang="pt-BR" sz="1800" dirty="0" smtClean="0"/>
            </a:br>
            <a:r>
              <a:rPr lang="pt-BR" sz="1800" dirty="0" smtClean="0"/>
              <a:t>R$  1.102,40 para pessoas física; sendo que dos 10 contemplados: 3 contemplações para negros e pardos, 1 contemplação  para indígena, 1 contemplação para deficiente</a:t>
            </a:r>
            <a:r>
              <a:rPr lang="pt-BR" sz="1800" dirty="0"/>
              <a:t> </a:t>
            </a:r>
            <a:r>
              <a:rPr lang="pt-BR" sz="1800" dirty="0" smtClean="0"/>
              <a:t>(para cumprir as cotas).  Não havendo inscrição em uma das áreas o recurso será redistribuído igualmente entre as outras áreas onde houve inscrição e contemplação.   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endParaRPr lang="pt-BR" sz="2000" dirty="0"/>
          </a:p>
        </p:txBody>
      </p:sp>
      <p:pic>
        <p:nvPicPr>
          <p:cNvPr id="3" name="Imagem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" y="3981796"/>
            <a:ext cx="8944495" cy="989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129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800" dirty="0" smtClean="0"/>
              <a:t> </a:t>
            </a:r>
            <a:endParaRPr lang="pt-BR" sz="18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975167"/>
              </p:ext>
            </p:extLst>
          </p:nvPr>
        </p:nvGraphicFramePr>
        <p:xfrm>
          <a:off x="58190" y="174568"/>
          <a:ext cx="8886304" cy="412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643"/>
                <a:gridCol w="798022"/>
                <a:gridCol w="1213658"/>
                <a:gridCol w="914400"/>
                <a:gridCol w="1413163"/>
                <a:gridCol w="947651"/>
                <a:gridCol w="1047404"/>
                <a:gridCol w="1870363"/>
              </a:tblGrid>
              <a:tr h="1140094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solidFill>
                            <a:srgbClr val="FFC000"/>
                          </a:solidFill>
                        </a:rPr>
                        <a:t>Meta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solidFill>
                            <a:srgbClr val="FFC000"/>
                          </a:solidFill>
                        </a:rPr>
                        <a:t>Ação</a:t>
                      </a:r>
                      <a:endParaRPr lang="pt-BR" sz="12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solidFill>
                            <a:srgbClr val="FFC000"/>
                          </a:solidFill>
                        </a:rPr>
                        <a:t>Atividade</a:t>
                      </a:r>
                      <a:endParaRPr lang="pt-BR" sz="12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solidFill>
                            <a:srgbClr val="FFC000"/>
                          </a:solidFill>
                        </a:rPr>
                        <a:t>Valor R$</a:t>
                      </a:r>
                      <a:endParaRPr lang="pt-BR" sz="12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solidFill>
                            <a:srgbClr val="FFC000"/>
                          </a:solidFill>
                        </a:rPr>
                        <a:t>Forma</a:t>
                      </a:r>
                      <a:r>
                        <a:rPr lang="pt-BR" sz="1200" baseline="0" dirty="0" smtClean="0">
                          <a:solidFill>
                            <a:srgbClr val="FFC000"/>
                          </a:solidFill>
                        </a:rPr>
                        <a:t> de Execução</a:t>
                      </a:r>
                      <a:endParaRPr lang="pt-BR" sz="12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solidFill>
                            <a:srgbClr val="FFC000"/>
                          </a:solidFill>
                        </a:rPr>
                        <a:t>Produto/</a:t>
                      </a:r>
                    </a:p>
                    <a:p>
                      <a:r>
                        <a:rPr lang="pt-BR" sz="1200" dirty="0" smtClean="0">
                          <a:solidFill>
                            <a:srgbClr val="FFC000"/>
                          </a:solidFill>
                        </a:rPr>
                        <a:t>Entrega</a:t>
                      </a:r>
                      <a:endParaRPr lang="pt-BR" sz="12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solidFill>
                            <a:srgbClr val="FFC000"/>
                          </a:solidFill>
                        </a:rPr>
                        <a:t>Quantidade</a:t>
                      </a:r>
                      <a:endParaRPr lang="pt-BR" sz="12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solidFill>
                            <a:srgbClr val="FFC000"/>
                          </a:solidFill>
                        </a:rPr>
                        <a:t>A atividade destina recursos às áreas periféricas e/ou de povos e comunidades tradicionais?</a:t>
                      </a:r>
                      <a:endParaRPr lang="pt-BR" sz="12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1432937">
                <a:tc rowSpan="2">
                  <a:txBody>
                    <a:bodyPr/>
                    <a:lstStyle/>
                    <a:p>
                      <a:endParaRPr lang="pt-BR" sz="1200" dirty="0" smtClean="0"/>
                    </a:p>
                    <a:p>
                      <a:r>
                        <a:rPr lang="pt-BR" sz="1200" dirty="0" smtClean="0"/>
                        <a:t>I</a:t>
                      </a:r>
                      <a:r>
                        <a:rPr lang="pt-BR" sz="1200" dirty="0" smtClean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pt-BR" sz="1200" baseline="0" dirty="0" smtClean="0">
                          <a:solidFill>
                            <a:schemeClr val="bg1"/>
                          </a:solidFill>
                        </a:rPr>
                        <a:t> – Ações Gerais</a:t>
                      </a:r>
                      <a:endParaRPr lang="pt-BR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pt-BR" sz="1200" dirty="0" smtClean="0">
                          <a:solidFill>
                            <a:schemeClr val="bg1"/>
                          </a:solidFill>
                        </a:rPr>
                        <a:t>1.1</a:t>
                      </a:r>
                      <a:r>
                        <a:rPr lang="pt-BR" sz="1200" baseline="0" dirty="0" smtClean="0">
                          <a:solidFill>
                            <a:schemeClr val="bg1"/>
                          </a:solidFill>
                        </a:rPr>
                        <a:t> Fomento Cultural</a:t>
                      </a:r>
                      <a:endParaRPr lang="pt-BR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solidFill>
                            <a:schemeClr val="bg1"/>
                          </a:solidFill>
                        </a:rPr>
                        <a:t>Edital</a:t>
                      </a:r>
                      <a:r>
                        <a:rPr lang="pt-BR" sz="1200" baseline="0" dirty="0" smtClean="0">
                          <a:solidFill>
                            <a:schemeClr val="bg1"/>
                          </a:solidFill>
                        </a:rPr>
                        <a:t> de Premiação Cultural para </a:t>
                      </a:r>
                      <a:r>
                        <a:rPr lang="pt-BR" sz="1200" u="sng" baseline="0" dirty="0" smtClean="0">
                          <a:solidFill>
                            <a:schemeClr val="bg1"/>
                          </a:solidFill>
                        </a:rPr>
                        <a:t>pessoa </a:t>
                      </a:r>
                      <a:r>
                        <a:rPr lang="pt-BR" sz="1200" u="sng" baseline="0" dirty="0" smtClean="0">
                          <a:solidFill>
                            <a:schemeClr val="bg1"/>
                          </a:solidFill>
                        </a:rPr>
                        <a:t>jurídica e grupos informais </a:t>
                      </a:r>
                      <a:endParaRPr lang="pt-BR" sz="1200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solidFill>
                            <a:schemeClr val="bg1"/>
                          </a:solidFill>
                        </a:rPr>
                        <a:t>14.698,22</a:t>
                      </a:r>
                      <a:endParaRPr lang="pt-BR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solidFill>
                            <a:schemeClr val="bg1"/>
                          </a:solidFill>
                        </a:rPr>
                        <a:t>Chamamento</a:t>
                      </a:r>
                      <a:r>
                        <a:rPr lang="pt-BR" sz="1200" baseline="0" dirty="0" smtClean="0">
                          <a:solidFill>
                            <a:schemeClr val="bg1"/>
                          </a:solidFill>
                        </a:rPr>
                        <a:t> Público – Fomento à Execução de ações culturais- Projeto – Decreto 11.453/2023</a:t>
                      </a:r>
                      <a:endParaRPr lang="pt-BR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solidFill>
                            <a:schemeClr val="bg1"/>
                          </a:solidFill>
                        </a:rPr>
                        <a:t>Prêmio</a:t>
                      </a:r>
                      <a:r>
                        <a:rPr lang="pt-BR" sz="1200" baseline="0" dirty="0" smtClean="0">
                          <a:solidFill>
                            <a:schemeClr val="bg1"/>
                          </a:solidFill>
                        </a:rPr>
                        <a:t> cultural concedido</a:t>
                      </a:r>
                      <a:endParaRPr lang="pt-BR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bg1"/>
                          </a:solidFill>
                        </a:rPr>
                        <a:t>03</a:t>
                      </a:r>
                      <a:endParaRPr lang="pt-BR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 </a:t>
                      </a:r>
                      <a:r>
                        <a:rPr lang="pt-BR" sz="1200" dirty="0" smtClean="0">
                          <a:solidFill>
                            <a:schemeClr val="bg1"/>
                          </a:solidFill>
                        </a:rPr>
                        <a:t>Sim</a:t>
                      </a:r>
                      <a:endParaRPr lang="pt-BR" sz="1200" dirty="0"/>
                    </a:p>
                  </a:txBody>
                  <a:tcPr/>
                </a:tc>
              </a:tr>
              <a:tr h="1505129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solidFill>
                            <a:schemeClr val="bg1"/>
                          </a:solidFill>
                        </a:rPr>
                        <a:t>Edital</a:t>
                      </a:r>
                      <a:r>
                        <a:rPr lang="pt-BR" sz="1200" baseline="0" dirty="0" smtClean="0">
                          <a:solidFill>
                            <a:schemeClr val="bg1"/>
                          </a:solidFill>
                        </a:rPr>
                        <a:t> de Premiação Cultural </a:t>
                      </a:r>
                      <a:r>
                        <a:rPr lang="pt-BR" sz="1200" dirty="0" smtClean="0">
                          <a:solidFill>
                            <a:schemeClr val="bg1"/>
                          </a:solidFill>
                        </a:rPr>
                        <a:t>para </a:t>
                      </a:r>
                      <a:r>
                        <a:rPr lang="pt-BR" sz="1200" u="sng" dirty="0" smtClean="0">
                          <a:solidFill>
                            <a:schemeClr val="bg1"/>
                          </a:solidFill>
                        </a:rPr>
                        <a:t>pessoa física</a:t>
                      </a:r>
                      <a:endParaRPr lang="pt-BR" sz="1200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solidFill>
                            <a:schemeClr val="bg1"/>
                          </a:solidFill>
                        </a:rPr>
                        <a:t>1.102,40</a:t>
                      </a:r>
                      <a:endParaRPr lang="pt-BR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200" dirty="0" smtClean="0">
                          <a:solidFill>
                            <a:schemeClr val="bg1"/>
                          </a:solidFill>
                        </a:rPr>
                        <a:t>Chamamento</a:t>
                      </a:r>
                      <a:r>
                        <a:rPr lang="pt-BR" sz="1200" baseline="0" dirty="0" smtClean="0">
                          <a:solidFill>
                            <a:schemeClr val="bg1"/>
                          </a:solidFill>
                        </a:rPr>
                        <a:t> Público – Fomento à Execução de ações culturais- Projeto – Decreto 11.453/2023</a:t>
                      </a:r>
                      <a:endParaRPr lang="pt-BR" sz="12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200" dirty="0" smtClean="0">
                          <a:solidFill>
                            <a:schemeClr val="bg1"/>
                          </a:solidFill>
                        </a:rPr>
                        <a:t>Prêmio</a:t>
                      </a:r>
                      <a:r>
                        <a:rPr lang="pt-BR" sz="1200" baseline="0" dirty="0" smtClean="0">
                          <a:solidFill>
                            <a:schemeClr val="bg1"/>
                          </a:solidFill>
                        </a:rPr>
                        <a:t> cultural concedido</a:t>
                      </a:r>
                      <a:endParaRPr lang="pt-BR" sz="12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bg1"/>
                          </a:solidFill>
                        </a:rPr>
                        <a:t>    10</a:t>
                      </a:r>
                      <a:endParaRPr lang="pt-BR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200" dirty="0" smtClean="0">
                          <a:solidFill>
                            <a:schemeClr val="bg1"/>
                          </a:solidFill>
                        </a:rPr>
                        <a:t>Sim</a:t>
                      </a:r>
                      <a:endParaRPr lang="pt-BR" sz="1200" dirty="0" smtClean="0"/>
                    </a:p>
                    <a:p>
                      <a:endParaRPr lang="pt-BR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m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52" y="4162598"/>
            <a:ext cx="8944495" cy="9809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388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750" y="1764950"/>
            <a:ext cx="8222100" cy="1485326"/>
          </a:xfrm>
        </p:spPr>
        <p:txBody>
          <a:bodyPr>
            <a:normAutofit fontScale="90000"/>
          </a:bodyPr>
          <a:lstStyle/>
          <a:p>
            <a:pPr algn="l"/>
            <a:r>
              <a:rPr lang="pt-BR" sz="2400" b="1" u="sng" dirty="0"/>
              <a:t>Atenção</a:t>
            </a:r>
            <a:r>
              <a:rPr lang="pt-BR" sz="2400" b="1" u="sng" dirty="0" smtClean="0"/>
              <a:t>!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É </a:t>
            </a:r>
            <a:r>
              <a:rPr lang="pt-BR" sz="2400" dirty="0"/>
              <a:t>VEDADA A APLICAÇÃO DA LEI DE LICITAÇÕES E CONTRATOS (LEI 14.133/2021) NOS EDITAIS DE FOMENTO DE QUE TRATA A PNAB, cuja forma de execução está descrita na Lei nº 14.399/2022, em seu decreto de regulamentação (Decreto nº 11.740/2023), no Decreto nº 11.453/2023 (Decreto de Fomento) e na Lei nº 13.019/2023 (MROSC) e regulamentos.</a:t>
            </a:r>
          </a:p>
        </p:txBody>
      </p:sp>
      <p:pic>
        <p:nvPicPr>
          <p:cNvPr id="3" name="Imagem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" y="3773978"/>
            <a:ext cx="8944495" cy="11970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892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/>
            <a:r>
              <a:rPr lang="pt-BR" sz="2000" dirty="0" smtClean="0"/>
              <a:t>QUAL A SUA MANIFESTAÇÃO?</a:t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1800" dirty="0" smtClean="0"/>
              <a:t>Em cumprimento ao Art. 9° da Lei n° 14.399, de 8 de julho de 2022, para o alcance dos objetivos da Política Nacional Aldir Blanc de Fomento à Cultura (PNAB) , disponibilizamos o Formulário de Escuta Cultural. Este questionário é um dos instrumentos que servirá de base para a coleta de informações dos fazedores de arte e cultura de várias áreas quanto à execução dos recursos do PNAB no âmbito do município de São Pedro de Alcântara. </a:t>
            </a:r>
            <a:r>
              <a:rPr lang="pt-BR" sz="2000" dirty="0"/>
              <a:t/>
            </a:r>
            <a:br>
              <a:rPr lang="pt-BR" sz="2000" dirty="0"/>
            </a:br>
            <a:endParaRPr lang="pt-BR" sz="2000" dirty="0"/>
          </a:p>
        </p:txBody>
      </p:sp>
      <p:pic>
        <p:nvPicPr>
          <p:cNvPr id="3" name="Imagem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" y="3773978"/>
            <a:ext cx="8944495" cy="11970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346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753" y="1764949"/>
            <a:ext cx="8817678" cy="3378551"/>
          </a:xfrm>
        </p:spPr>
        <p:txBody>
          <a:bodyPr>
            <a:normAutofit fontScale="90000"/>
          </a:bodyPr>
          <a:lstStyle/>
          <a:p>
            <a:pPr algn="l"/>
            <a:r>
              <a:rPr lang="pt-BR" sz="2000" b="1" dirty="0" smtClean="0">
                <a:latin typeface="+mj-lt"/>
              </a:rPr>
              <a:t>Formulário Escuta Pública Cultural – São Pedro de Alcântara/SC-2024</a:t>
            </a:r>
            <a:br>
              <a:rPr lang="pt-BR" sz="2000" b="1" dirty="0" smtClean="0">
                <a:latin typeface="+mj-lt"/>
              </a:rPr>
            </a:br>
            <a:r>
              <a:rPr lang="pt-BR" sz="2000" dirty="0"/>
              <a:t>Local: Auditório do prédio municipal da Câmara Municipal de Vereadores e Prefeitura de São Pedro de Alcântara/ SC</a:t>
            </a:r>
            <a:br>
              <a:rPr lang="pt-BR" sz="2000" dirty="0"/>
            </a:br>
            <a:r>
              <a:rPr lang="pt-BR" sz="2000" dirty="0"/>
              <a:t>Data: 7/5/2024.  Horário: 14h às 17h (   ).   18h30 às 21h (   ). </a:t>
            </a:r>
            <a:br>
              <a:rPr lang="pt-BR" sz="2000" dirty="0"/>
            </a:br>
            <a:r>
              <a:rPr lang="pt-BR" sz="2000" b="1" dirty="0">
                <a:latin typeface="+mj-lt"/>
              </a:rPr>
              <a:t/>
            </a:r>
            <a:br>
              <a:rPr lang="pt-BR" sz="2000" b="1" dirty="0">
                <a:latin typeface="+mj-lt"/>
              </a:rPr>
            </a:br>
            <a:r>
              <a:rPr lang="pt-BR" sz="1400" dirty="0" smtClean="0">
                <a:latin typeface="+mj-lt"/>
              </a:rPr>
              <a:t>Nome: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Contato:</a:t>
            </a:r>
            <a:br>
              <a:rPr lang="pt-BR" sz="1400" dirty="0" smtClean="0">
                <a:latin typeface="+mj-lt"/>
              </a:rPr>
            </a:br>
            <a:r>
              <a:rPr lang="pt-BR" sz="1400" dirty="0">
                <a:latin typeface="+mj-lt"/>
              </a:rPr>
              <a:t/>
            </a:r>
            <a:br>
              <a:rPr lang="pt-BR" sz="1400" dirty="0">
                <a:latin typeface="+mj-lt"/>
              </a:rPr>
            </a:br>
            <a:r>
              <a:rPr lang="pt-BR" sz="1400" dirty="0" smtClean="0">
                <a:latin typeface="+mj-lt"/>
              </a:rPr>
              <a:t>Representante  do Poder Público (  )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Representante  da Sociedade Civil (  )  Neste caso,  representa pessoa física (  ) ou pessoa jurídica (   ) 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Se pessoa jurídica qual o nome da entidade?</a:t>
            </a:r>
            <a:r>
              <a:rPr lang="pt-BR" sz="1400" dirty="0">
                <a:latin typeface="+mj-lt"/>
              </a:rPr>
              <a:t/>
            </a:r>
            <a:br>
              <a:rPr lang="pt-BR" sz="1400" dirty="0">
                <a:latin typeface="+mj-lt"/>
              </a:rPr>
            </a:br>
            <a:r>
              <a:rPr lang="pt-BR" sz="2000" b="1" dirty="0" smtClean="0">
                <a:latin typeface="+mj-lt"/>
              </a:rPr>
              <a:t/>
            </a:r>
            <a:br>
              <a:rPr lang="pt-BR" sz="2000" b="1" dirty="0" smtClean="0">
                <a:latin typeface="+mj-lt"/>
              </a:rPr>
            </a:br>
            <a:endParaRPr lang="pt-BR" sz="2000" b="1" dirty="0">
              <a:latin typeface="+mj-lt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541" y="384352"/>
            <a:ext cx="1671648" cy="1314854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7572" y="512941"/>
            <a:ext cx="3146911" cy="1099727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108" y="512941"/>
            <a:ext cx="1096323" cy="1143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 descr="Sesc São Paulo - A Poesia de Aldir Blanc - Revistas - Onlin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174" y="305681"/>
            <a:ext cx="1323413" cy="13069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3243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750" y="1764950"/>
            <a:ext cx="8222100" cy="3289188"/>
          </a:xfrm>
        </p:spPr>
        <p:txBody>
          <a:bodyPr>
            <a:normAutofit fontScale="90000"/>
          </a:bodyPr>
          <a:lstStyle/>
          <a:p>
            <a:pPr algn="l"/>
            <a:r>
              <a:rPr lang="pt-BR" sz="1300" b="1" dirty="0" smtClean="0">
                <a:latin typeface="+mj-lt"/>
              </a:rPr>
              <a:t>ONDE VOCÊ ACHA QUE O RECURSO DEVE SER APLICADO? MARQUE 02 (DUAS) OPÇÕES:</a:t>
            </a:r>
            <a:br>
              <a:rPr lang="pt-BR" sz="1300" b="1" dirty="0" smtClean="0">
                <a:latin typeface="+mj-lt"/>
              </a:rPr>
            </a:br>
            <a:r>
              <a:rPr lang="pt-BR" sz="1300" dirty="0">
                <a:latin typeface="+mj-lt"/>
              </a:rPr>
              <a:t/>
            </a:r>
            <a:br>
              <a:rPr lang="pt-BR" sz="1300" dirty="0">
                <a:latin typeface="+mj-lt"/>
              </a:rPr>
            </a:br>
            <a:r>
              <a:rPr lang="pt-BR" sz="1300" dirty="0" smtClean="0">
                <a:latin typeface="+mj-lt"/>
              </a:rPr>
              <a:t>(   ) </a:t>
            </a:r>
            <a:r>
              <a:rPr lang="pt-BR" sz="1300" dirty="0">
                <a:latin typeface="+mj-lt"/>
              </a:rPr>
              <a:t>Fomento, produção e difusão de obras de caráter artístico e cultural, inclusive a remuneração de direitos autorais; </a:t>
            </a:r>
            <a:br>
              <a:rPr lang="pt-BR" sz="1300" dirty="0">
                <a:latin typeface="+mj-lt"/>
              </a:rPr>
            </a:br>
            <a:r>
              <a:rPr lang="pt-BR" sz="1300" dirty="0">
                <a:latin typeface="+mj-lt"/>
              </a:rPr>
              <a:t>(   ) Realização de projetos, tais como exposições, festivais, festas populares, feiras e espetáculos, no País e no exterior, inclusive a cobertura de despesas com transporte e seguro de objetos de valor cultural; </a:t>
            </a:r>
            <a:r>
              <a:rPr lang="pt-BR" sz="1300" dirty="0" smtClean="0">
                <a:latin typeface="+mj-lt"/>
              </a:rPr>
              <a:t/>
            </a:r>
            <a:br>
              <a:rPr lang="pt-BR" sz="1300" dirty="0" smtClean="0">
                <a:latin typeface="+mj-lt"/>
              </a:rPr>
            </a:br>
            <a:r>
              <a:rPr lang="pt-BR" sz="1300" dirty="0">
                <a:latin typeface="+mj-lt"/>
              </a:rPr>
              <a:t>(   ) Concessão de prêmios mediante seleções públicas;</a:t>
            </a:r>
            <a:br>
              <a:rPr lang="pt-BR" sz="1300" dirty="0">
                <a:latin typeface="+mj-lt"/>
              </a:rPr>
            </a:br>
            <a:r>
              <a:rPr lang="pt-BR" sz="1300" dirty="0">
                <a:latin typeface="+mj-lt"/>
              </a:rPr>
              <a:t>( </a:t>
            </a:r>
            <a:r>
              <a:rPr lang="pt-BR" sz="1300" dirty="0" smtClean="0">
                <a:latin typeface="+mj-lt"/>
              </a:rPr>
              <a:t>  ) </a:t>
            </a:r>
            <a:r>
              <a:rPr lang="pt-BR" sz="1300" dirty="0">
                <a:latin typeface="+mj-lt"/>
              </a:rPr>
              <a:t>Instalação e manutenção de cursos para formar, especializar e profissionalizar agentes culturais públicos e privados; </a:t>
            </a:r>
            <a:br>
              <a:rPr lang="pt-BR" sz="1300" dirty="0">
                <a:latin typeface="+mj-lt"/>
              </a:rPr>
            </a:br>
            <a:r>
              <a:rPr lang="pt-BR" sz="1300" dirty="0">
                <a:latin typeface="+mj-lt"/>
              </a:rPr>
              <a:t>(   ) Realização de levantamentos, de estudos, de pesquisas e de curadorias nas diversas áreas da cultura; </a:t>
            </a:r>
            <a:br>
              <a:rPr lang="pt-BR" sz="1300" dirty="0">
                <a:latin typeface="+mj-lt"/>
              </a:rPr>
            </a:br>
            <a:r>
              <a:rPr lang="pt-BR" sz="1300" dirty="0">
                <a:latin typeface="+mj-lt"/>
              </a:rPr>
              <a:t>(   )  Realização de inventários e concessão de incentivos para as manifestações culturais brasileiras que estejam em risco de extinção; </a:t>
            </a:r>
            <a:br>
              <a:rPr lang="pt-BR" sz="1300" dirty="0">
                <a:latin typeface="+mj-lt"/>
              </a:rPr>
            </a:br>
            <a:r>
              <a:rPr lang="pt-BR" sz="1300" dirty="0">
                <a:latin typeface="+mj-lt"/>
              </a:rPr>
              <a:t>(   ) Concessão de bolsas de estudo, de pesquisa, de criação, de trabalho e de residência artística, no País ou no exterior, a artistas, a produtores, a autores, a gestores culturais, a pesquisadores e a técnicos brasileiros ou estrangeiros residentes no País ou vinculados à cultura brasileira; </a:t>
            </a:r>
            <a:br>
              <a:rPr lang="pt-BR" sz="1300" dirty="0">
                <a:latin typeface="+mj-lt"/>
              </a:rPr>
            </a:br>
            <a:r>
              <a:rPr lang="pt-BR" sz="1300" dirty="0">
                <a:latin typeface="+mj-lt"/>
              </a:rPr>
              <a:t>(   ) Aquisição de bens culturais e obras de arte para distribuição pública e outras formas de expressão artística e de ingressos para eventos artísticos; </a:t>
            </a:r>
            <a:br>
              <a:rPr lang="pt-BR" sz="1300" dirty="0">
                <a:latin typeface="+mj-lt"/>
              </a:rPr>
            </a:br>
            <a:r>
              <a:rPr lang="pt-BR" sz="1300" dirty="0">
                <a:latin typeface="+mj-lt"/>
              </a:rPr>
              <a:t>(   )  Aquisição, preservação, organização, digitalização e outras formas de promoção e de difusão do patrimônio cultural, inclusive acervos, arquivos, coleções e ações de educação patrimonial; </a:t>
            </a:r>
            <a:br>
              <a:rPr lang="pt-BR" sz="1300" dirty="0">
                <a:latin typeface="+mj-lt"/>
              </a:rPr>
            </a:br>
            <a:r>
              <a:rPr lang="pt-BR" sz="1300" dirty="0" smtClean="0">
                <a:latin typeface="+mj-lt"/>
              </a:rPr>
              <a:t>(   ) Construção, formação, organização, manutenção e ampliação de museus, de bibliotecas, de centros culturais, de cinematecas, de teatros, de territórios arqueológicos e de paisagens culturais, além de outros equipamentos culturais e obras artísticas em espaço público; </a:t>
            </a:r>
            <a:r>
              <a:rPr lang="pt-BR" sz="1200" dirty="0" smtClean="0"/>
              <a:t/>
            </a:r>
            <a:br>
              <a:rPr lang="pt-BR" sz="1200" dirty="0" smtClean="0"/>
            </a:br>
            <a:r>
              <a:rPr lang="pt-BR" sz="1400" dirty="0" smtClean="0"/>
              <a:t/>
            </a:r>
            <a:br>
              <a:rPr lang="pt-BR" sz="1400" dirty="0" smtClean="0"/>
            </a:br>
            <a:endParaRPr lang="pt-BR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1680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750" y="573579"/>
            <a:ext cx="8222100" cy="4289366"/>
          </a:xfrm>
        </p:spPr>
        <p:txBody>
          <a:bodyPr>
            <a:normAutofit fontScale="90000"/>
          </a:bodyPr>
          <a:lstStyle/>
          <a:p>
            <a:pPr algn="l"/>
            <a:r>
              <a:rPr lang="pt-BR" sz="1300" dirty="0">
                <a:latin typeface="+mj-lt"/>
              </a:rPr>
              <a:t>(   ) Elaboração de planos anuais e plurianuais de instituições e grupos culturais, inclusive a digitalização de acervos, de arquivos e de coleções, bem como a produção de conteúdos digitais, de jogos eletrônicos e de </a:t>
            </a:r>
            <a:r>
              <a:rPr lang="pt-BR" sz="1300" dirty="0" err="1">
                <a:latin typeface="+mj-lt"/>
              </a:rPr>
              <a:t>videoarte</a:t>
            </a:r>
            <a:r>
              <a:rPr lang="pt-BR" sz="1300" dirty="0">
                <a:latin typeface="+mj-lt"/>
              </a:rPr>
              <a:t>, e o fomento à cultura digital; </a:t>
            </a:r>
            <a:br>
              <a:rPr lang="pt-BR" sz="1300" dirty="0">
                <a:latin typeface="+mj-lt"/>
              </a:rPr>
            </a:br>
            <a:r>
              <a:rPr lang="pt-BR" sz="1300" dirty="0">
                <a:latin typeface="+mj-lt"/>
              </a:rPr>
              <a:t>(   ) Aquisição de imóveis tombados com a estrita finalidade de instalação de equipamentos culturais de acesso público; </a:t>
            </a:r>
            <a:br>
              <a:rPr lang="pt-BR" sz="1300" dirty="0">
                <a:latin typeface="+mj-lt"/>
              </a:rPr>
            </a:br>
            <a:r>
              <a:rPr lang="pt-BR" sz="1300" dirty="0">
                <a:latin typeface="+mj-lt"/>
              </a:rPr>
              <a:t>(   )  Manutenção de grupos, de companhias, de orquestras e de corpos artísticos estáveis, inclusive processos de produção e pesquisa continuada de linguagens artísticas; </a:t>
            </a:r>
            <a:br>
              <a:rPr lang="pt-BR" sz="1300" dirty="0">
                <a:latin typeface="+mj-lt"/>
              </a:rPr>
            </a:br>
            <a:r>
              <a:rPr lang="pt-BR" sz="1300" dirty="0">
                <a:latin typeface="+mj-lt"/>
              </a:rPr>
              <a:t>(   ) Proteção e preservação do patrimônio cultural imaterial, inclusive os bens registrados e salvaguardados e as demais expressões e modos de vida de povos e comunidades tradicionais; </a:t>
            </a:r>
            <a:br>
              <a:rPr lang="pt-BR" sz="1300" dirty="0">
                <a:latin typeface="+mj-lt"/>
              </a:rPr>
            </a:br>
            <a:r>
              <a:rPr lang="pt-BR" sz="1300" dirty="0">
                <a:latin typeface="+mj-lt"/>
              </a:rPr>
              <a:t>(   ) Realização de intercâmbio cultural, nacional ou internacional; </a:t>
            </a:r>
            <a:br>
              <a:rPr lang="pt-BR" sz="1300" dirty="0">
                <a:latin typeface="+mj-lt"/>
              </a:rPr>
            </a:br>
            <a:r>
              <a:rPr lang="pt-BR" sz="1300" dirty="0">
                <a:latin typeface="+mj-lt"/>
              </a:rPr>
              <a:t>(   ) Ações, projetos, políticas e programas públicos de cultura previstos nos planos de cultura dos Estados, do Distrito Federal e dos Municípios; </a:t>
            </a:r>
            <a:br>
              <a:rPr lang="pt-BR" sz="1300" dirty="0">
                <a:latin typeface="+mj-lt"/>
              </a:rPr>
            </a:br>
            <a:r>
              <a:rPr lang="pt-BR" sz="1300" dirty="0">
                <a:latin typeface="+mj-lt"/>
              </a:rPr>
              <a:t>(   ) Serviço educativo de museus, de centros culturais, de teatros, de cinemas e de bibliotecas, inclusive formação de público na educação básica</a:t>
            </a:r>
            <a:r>
              <a:rPr lang="pt-BR" sz="1300" dirty="0" smtClean="0">
                <a:latin typeface="+mj-lt"/>
              </a:rPr>
              <a:t>.</a:t>
            </a:r>
            <a:br>
              <a:rPr lang="pt-BR" sz="1300" dirty="0" smtClean="0">
                <a:latin typeface="+mj-lt"/>
              </a:rPr>
            </a:b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</a:rPr>
              <a:t>(   ) Resgate, preservação e fomento da </a:t>
            </a: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gastronomia típica </a:t>
            </a: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</a:rPr>
              <a:t>local.</a:t>
            </a:r>
            <a:br>
              <a:rPr lang="pt-BR" sz="1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300" dirty="0">
                <a:latin typeface="+mj-lt"/>
              </a:rPr>
              <a:t/>
            </a:r>
            <a:br>
              <a:rPr lang="pt-BR" sz="1300" dirty="0">
                <a:latin typeface="+mj-lt"/>
              </a:rPr>
            </a:br>
            <a:r>
              <a:rPr lang="pt-BR" sz="1300" dirty="0" smtClean="0">
                <a:latin typeface="+mj-lt"/>
              </a:rPr>
              <a:t/>
            </a:r>
            <a:br>
              <a:rPr lang="pt-BR" sz="1300" dirty="0" smtClean="0">
                <a:latin typeface="+mj-lt"/>
              </a:rPr>
            </a:br>
            <a:r>
              <a:rPr lang="pt-BR" sz="1200" dirty="0" smtClean="0"/>
              <a:t/>
            </a:r>
            <a:br>
              <a:rPr lang="pt-BR" sz="1200" dirty="0" smtClean="0"/>
            </a:br>
            <a:r>
              <a:rPr lang="pt-BR" sz="1200" dirty="0"/>
              <a:t/>
            </a:r>
            <a:br>
              <a:rPr lang="pt-BR" sz="1200" dirty="0"/>
            </a:br>
            <a:endParaRPr lang="pt-BR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80956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750" y="1764949"/>
            <a:ext cx="8222100" cy="3206061"/>
          </a:xfrm>
        </p:spPr>
        <p:txBody>
          <a:bodyPr>
            <a:normAutofit fontScale="90000"/>
          </a:bodyPr>
          <a:lstStyle/>
          <a:p>
            <a:pPr algn="l"/>
            <a:r>
              <a:rPr lang="pt-BR" sz="1400" dirty="0" smtClean="0">
                <a:latin typeface="+mj-lt"/>
              </a:rPr>
              <a:t>Qual a principal necessidade/dificuldade que a sua entidade tem para produzir ou circular com seus projetos culturais?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recurso financeiro;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Capacitação;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equipamentos culturais – Teatro, cinema, museu;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outros . Cite:___________________________</a:t>
            </a:r>
            <a:br>
              <a:rPr lang="pt-BR" sz="1400" dirty="0" smtClean="0">
                <a:latin typeface="+mj-lt"/>
              </a:rPr>
            </a:br>
            <a:r>
              <a:rPr lang="pt-BR" sz="1400" dirty="0">
                <a:latin typeface="+mj-lt"/>
              </a:rPr>
              <a:t/>
            </a:r>
            <a:br>
              <a:rPr lang="pt-BR" sz="1400" dirty="0">
                <a:latin typeface="+mj-lt"/>
              </a:rPr>
            </a:br>
            <a:r>
              <a:rPr lang="pt-BR" sz="1400" dirty="0" smtClean="0">
                <a:latin typeface="+mj-lt"/>
              </a:rPr>
              <a:t>Sua entidade integra ou beneficia qual desses segmentos culturais/públicos?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comunidade indígena;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 ) comunidade quilombola;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comunidades tradicionais ( pescadores artesanais, agricultores, ciganos, povos de Terreiro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Pessoas LGBTQIAPN+;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Pessoa com deficiência (PCD);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Mulheres em situação de vulnerabilidade;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Crianças e adolescentes em situação de vulnerabilidade;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Idosos;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Público Geral;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Outros.</a:t>
            </a:r>
            <a:br>
              <a:rPr lang="pt-BR" sz="1400" dirty="0" smtClean="0">
                <a:latin typeface="+mj-lt"/>
              </a:rPr>
            </a:br>
            <a:r>
              <a:rPr lang="pt-BR" sz="1400" dirty="0">
                <a:latin typeface="+mj-lt"/>
              </a:rPr>
              <a:t/>
            </a:r>
            <a:br>
              <a:rPr lang="pt-BR" sz="1400" dirty="0">
                <a:latin typeface="+mj-lt"/>
              </a:rPr>
            </a:br>
            <a:r>
              <a:rPr lang="pt-BR" sz="1400" dirty="0" smtClean="0">
                <a:latin typeface="+mj-lt"/>
              </a:rPr>
              <a:t>Sua entidade tem na diretoria principal/executiva pessoas nos perfis das ações afirmativas ( negros, indígenas, mulheres, PCD, idosos, pessoas LGBTQIAPN+ ?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sim.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não. </a:t>
            </a:r>
            <a:endParaRPr lang="pt-BR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12002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750" y="357446"/>
            <a:ext cx="8222100" cy="3599411"/>
          </a:xfrm>
        </p:spPr>
        <p:txBody>
          <a:bodyPr>
            <a:normAutofit fontScale="90000"/>
          </a:bodyPr>
          <a:lstStyle/>
          <a:p>
            <a:pPr lvl="0" algn="l"/>
            <a:r>
              <a:rPr lang="pt-BR" sz="1600" dirty="0" smtClean="0"/>
              <a:t>Local: Auditório do prédio municipal da Câmara Municipal de Vereadores e Prefeitura. Praça Leopoldo Francisco Kretzer, 01. Centro. </a:t>
            </a:r>
            <a:br>
              <a:rPr lang="pt-BR" sz="1600" dirty="0" smtClean="0"/>
            </a:br>
            <a:r>
              <a:rPr lang="pt-BR" sz="1600" dirty="0" smtClean="0"/>
              <a:t>Data: 7/5/2024 – Terça-feira. </a:t>
            </a:r>
            <a:br>
              <a:rPr lang="pt-BR" sz="1600" dirty="0" smtClean="0"/>
            </a:br>
            <a:r>
              <a:rPr lang="pt-BR" sz="1600" dirty="0" smtClean="0"/>
              <a:t>1ª Escuta  no Horário: Início às 14h. Término às 17h. 2ª Escuta no Horário  das 18h30 às 21h.</a:t>
            </a:r>
            <a:br>
              <a:rPr lang="pt-BR" sz="1600" dirty="0" smtClean="0"/>
            </a:br>
            <a:r>
              <a:rPr lang="pt-BR" sz="1600" dirty="0"/>
              <a:t/>
            </a:r>
            <a:br>
              <a:rPr lang="pt-BR" sz="1600" dirty="0"/>
            </a:br>
            <a:r>
              <a:rPr lang="pt-BR" sz="1600" dirty="0" smtClean="0"/>
              <a:t>PAUTA:</a:t>
            </a:r>
            <a:br>
              <a:rPr lang="pt-BR" sz="1600" dirty="0" smtClean="0"/>
            </a:br>
            <a:r>
              <a:rPr lang="pt-BR" sz="1600" dirty="0"/>
              <a:t> </a:t>
            </a:r>
            <a:br>
              <a:rPr lang="pt-BR" sz="1600" dirty="0"/>
            </a:br>
            <a:r>
              <a:rPr lang="pt-BR" sz="1600" dirty="0"/>
              <a:t>Escuta Pública para a elaboração do Plano Anual de Aplicação dos Recursos – PAAR destinados ao município de São Pedro de Alcântara provenientes do Ministério da Cultura-MINC, através da Política Nacional Aldir Blanc de Fomento à </a:t>
            </a:r>
            <a:r>
              <a:rPr lang="pt-BR" sz="1600" dirty="0" smtClean="0"/>
              <a:t>Cultura - PNAB;</a:t>
            </a:r>
            <a:r>
              <a:rPr lang="pt-BR" sz="1600" dirty="0"/>
              <a:t/>
            </a:r>
            <a:br>
              <a:rPr lang="pt-BR" sz="1600" dirty="0"/>
            </a:br>
            <a:r>
              <a:rPr lang="pt-BR" sz="1600" dirty="0"/>
              <a:t> </a:t>
            </a:r>
            <a:br>
              <a:rPr lang="pt-BR" sz="1600" dirty="0"/>
            </a:br>
            <a:r>
              <a:rPr lang="pt-BR" sz="1600" dirty="0"/>
              <a:t>Assuntos diversos.</a:t>
            </a:r>
            <a:r>
              <a:rPr lang="pt-BR" sz="2000" dirty="0"/>
              <a:t/>
            </a:r>
            <a:br>
              <a:rPr lang="pt-BR" sz="2000" dirty="0"/>
            </a:br>
            <a:endParaRPr lang="pt-BR" sz="2000" dirty="0"/>
          </a:p>
        </p:txBody>
      </p:sp>
      <p:pic>
        <p:nvPicPr>
          <p:cNvPr id="3" name="Imagem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" y="3773978"/>
            <a:ext cx="8944495" cy="11970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430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750" y="615143"/>
            <a:ext cx="8222100" cy="4172988"/>
          </a:xfrm>
        </p:spPr>
        <p:txBody>
          <a:bodyPr>
            <a:normAutofit fontScale="90000"/>
          </a:bodyPr>
          <a:lstStyle/>
          <a:p>
            <a:pPr algn="l"/>
            <a:r>
              <a:rPr lang="pt-BR" sz="1400" dirty="0" smtClean="0">
                <a:latin typeface="+mj-lt"/>
              </a:rPr>
              <a:t>Sua entidade já participou de outros editais de fomento, projetos no município?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Edital Aldir Blanc 1;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Edital Lei Paulo Gustavo (LPG);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Nenhum.</a:t>
            </a:r>
            <a:br>
              <a:rPr lang="pt-BR" sz="1400" dirty="0" smtClean="0">
                <a:latin typeface="+mj-lt"/>
              </a:rPr>
            </a:br>
            <a:r>
              <a:rPr lang="pt-BR" sz="1400" dirty="0">
                <a:latin typeface="+mj-lt"/>
              </a:rPr>
              <a:t/>
            </a:r>
            <a:br>
              <a:rPr lang="pt-BR" sz="1400" dirty="0">
                <a:latin typeface="+mj-lt"/>
              </a:rPr>
            </a:br>
            <a:r>
              <a:rPr lang="pt-BR" sz="1400" dirty="0" smtClean="0">
                <a:latin typeface="+mj-lt"/>
              </a:rPr>
              <a:t>Você participou das reuniões de construção participativa do Plano Municipal de Cultura do município de São Pedro de Alcântara?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sim.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(   ) não.</a:t>
            </a:r>
            <a:br>
              <a:rPr lang="pt-BR" sz="1400" dirty="0" smtClean="0">
                <a:latin typeface="+mj-lt"/>
              </a:rPr>
            </a:br>
            <a:r>
              <a:rPr lang="pt-BR" sz="1400" dirty="0">
                <a:latin typeface="+mj-lt"/>
              </a:rPr>
              <a:t/>
            </a:r>
            <a:br>
              <a:rPr lang="pt-BR" sz="1400" dirty="0">
                <a:latin typeface="+mj-lt"/>
              </a:rPr>
            </a:br>
            <a:r>
              <a:rPr lang="pt-BR" sz="1400" dirty="0" smtClean="0">
                <a:latin typeface="+mj-lt"/>
              </a:rPr>
              <a:t>Quantas reuniões?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De uma a três (   );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De  quatro a sete (   );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De sete a dez (   );</a:t>
            </a:r>
            <a:br>
              <a:rPr lang="pt-BR" sz="1400" dirty="0" smtClean="0">
                <a:latin typeface="+mj-lt"/>
              </a:rPr>
            </a:br>
            <a:r>
              <a:rPr lang="pt-BR" sz="1400" dirty="0" smtClean="0">
                <a:latin typeface="+mj-lt"/>
              </a:rPr>
              <a:t>Mais do que dez (   ). </a:t>
            </a:r>
            <a:br>
              <a:rPr lang="pt-BR" sz="1400" dirty="0" smtClean="0">
                <a:latin typeface="+mj-lt"/>
              </a:rPr>
            </a:br>
            <a:r>
              <a:rPr lang="pt-BR" sz="1400" dirty="0">
                <a:latin typeface="+mj-lt"/>
              </a:rPr>
              <a:t/>
            </a:r>
            <a:br>
              <a:rPr lang="pt-BR" sz="1400" dirty="0">
                <a:latin typeface="+mj-lt"/>
              </a:rPr>
            </a:br>
            <a:r>
              <a:rPr lang="pt-BR" sz="1400" dirty="0" smtClean="0">
                <a:latin typeface="+mj-lt"/>
              </a:rPr>
              <a:t/>
            </a:r>
            <a:br>
              <a:rPr lang="pt-BR" sz="1400" dirty="0" smtClean="0">
                <a:latin typeface="+mj-lt"/>
              </a:rPr>
            </a:br>
            <a:r>
              <a:rPr lang="pt-BR" sz="1400" dirty="0">
                <a:latin typeface="+mj-lt"/>
              </a:rPr>
              <a:t/>
            </a:r>
            <a:br>
              <a:rPr lang="pt-BR" sz="1400" dirty="0">
                <a:latin typeface="+mj-lt"/>
              </a:rPr>
            </a:br>
            <a:r>
              <a:rPr lang="pt-BR" sz="1400" dirty="0" smtClean="0">
                <a:latin typeface="+mj-lt"/>
              </a:rPr>
              <a:t/>
            </a:r>
            <a:br>
              <a:rPr lang="pt-BR" sz="1400" dirty="0" smtClean="0">
                <a:latin typeface="+mj-lt"/>
              </a:rPr>
            </a:br>
            <a:endParaRPr lang="pt-BR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539728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750" y="1764949"/>
            <a:ext cx="8222100" cy="2536117"/>
          </a:xfrm>
        </p:spPr>
        <p:txBody>
          <a:bodyPr>
            <a:noAutofit/>
          </a:bodyPr>
          <a:lstStyle/>
          <a:p>
            <a:r>
              <a:rPr lang="pt-BR" sz="3600" dirty="0" smtClean="0"/>
              <a:t>Há recurso financeiro da PNAB disponível no Governo do Estado. Elaborem e encaminhem projetos para a Fundação Catarinense de Cultura. R$ 44.502.414,62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529780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750" y="739833"/>
            <a:ext cx="8222100" cy="2926079"/>
          </a:xfrm>
        </p:spPr>
        <p:txBody>
          <a:bodyPr>
            <a:normAutofit fontScale="90000"/>
          </a:bodyPr>
          <a:lstStyle/>
          <a:p>
            <a:r>
              <a:rPr lang="pt-BR" sz="2000" dirty="0"/>
              <a:t>Contato para mais informações:</a:t>
            </a:r>
            <a:br>
              <a:rPr lang="pt-BR" sz="2000" dirty="0"/>
            </a:br>
            <a:r>
              <a:rPr lang="pt-BR" sz="2000" dirty="0"/>
              <a:t>PNAB E-mail: pnab@cultura.gov.br Atendimento via </a:t>
            </a:r>
            <a:r>
              <a:rPr lang="pt-BR" sz="2000" dirty="0" err="1"/>
              <a:t>Whatsapp</a:t>
            </a:r>
            <a:r>
              <a:rPr lang="pt-BR" sz="2000" dirty="0"/>
              <a:t> Cultura Viva E-mail: culturaviva@cultura.gov.br Telefones: 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(</a:t>
            </a:r>
            <a:r>
              <a:rPr lang="pt-BR" sz="2000" dirty="0"/>
              <a:t>61) 2024 – 2925 / (61) 2024 – 2945 / (61) 2024 – </a:t>
            </a:r>
            <a:r>
              <a:rPr lang="pt-BR" sz="2000" dirty="0" smtClean="0"/>
              <a:t>2780</a:t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Casa da Cultura e Turismo de São Pedro de Alcântara</a:t>
            </a:r>
            <a:br>
              <a:rPr lang="pt-BR" sz="2000" dirty="0" smtClean="0"/>
            </a:br>
            <a:r>
              <a:rPr lang="pt-BR" sz="2000" dirty="0" smtClean="0"/>
              <a:t>Telefone (048) 32770151</a:t>
            </a:r>
            <a:br>
              <a:rPr lang="pt-BR" sz="2000" dirty="0" smtClean="0"/>
            </a:br>
            <a:r>
              <a:rPr lang="pt-BR" sz="2000" dirty="0" smtClean="0"/>
              <a:t>cultura@pmspa.sc.gov.br</a:t>
            </a:r>
            <a:br>
              <a:rPr lang="pt-BR" sz="2000" dirty="0" smtClean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/>
            </a:r>
            <a:br>
              <a:rPr lang="pt-BR" sz="2000" dirty="0"/>
            </a:br>
            <a:endParaRPr lang="pt-BR" sz="2000" dirty="0"/>
          </a:p>
        </p:txBody>
      </p:sp>
      <p:pic>
        <p:nvPicPr>
          <p:cNvPr id="3" name="Imagem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" y="3773978"/>
            <a:ext cx="8944495" cy="11970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678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750" y="748145"/>
            <a:ext cx="8222100" cy="4395355"/>
          </a:xfrm>
        </p:spPr>
        <p:txBody>
          <a:bodyPr>
            <a:normAutofit fontScale="90000"/>
          </a:bodyPr>
          <a:lstStyle/>
          <a:p>
            <a:pPr algn="l"/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Abertura</a:t>
            </a:r>
            <a:r>
              <a:rPr lang="pt-BR" sz="2000" dirty="0"/>
              <a:t>: 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1800" dirty="0" smtClean="0"/>
              <a:t>Com </a:t>
            </a:r>
            <a:r>
              <a:rPr lang="pt-BR" sz="1800" dirty="0"/>
              <a:t>a </a:t>
            </a:r>
            <a:r>
              <a:rPr lang="pt-BR" sz="1800" dirty="0" smtClean="0"/>
              <a:t>palavra: </a:t>
            </a:r>
            <a:br>
              <a:rPr lang="pt-BR" sz="1800" dirty="0" smtClean="0"/>
            </a:br>
            <a:r>
              <a:rPr lang="pt-BR" sz="1800" dirty="0" smtClean="0"/>
              <a:t>O Prefeito Municipal Sr. Charles da Cunha;</a:t>
            </a:r>
            <a:br>
              <a:rPr lang="pt-BR" sz="1800" dirty="0" smtClean="0"/>
            </a:br>
            <a:r>
              <a:rPr lang="pt-BR" sz="1800" dirty="0" smtClean="0"/>
              <a:t>A </a:t>
            </a:r>
            <a:r>
              <a:rPr lang="pt-BR" sz="1800" dirty="0"/>
              <a:t>S</a:t>
            </a:r>
            <a:r>
              <a:rPr lang="pt-BR" sz="1800" dirty="0" smtClean="0"/>
              <a:t>ecretária Municipal da Educação, Cultura e Desporto, Sra. </a:t>
            </a:r>
            <a:r>
              <a:rPr lang="pt-BR" sz="1800" dirty="0" err="1" smtClean="0"/>
              <a:t>Josiani</a:t>
            </a:r>
            <a:r>
              <a:rPr lang="pt-BR" sz="1800" dirty="0" smtClean="0"/>
              <a:t> Francisco;</a:t>
            </a:r>
            <a:br>
              <a:rPr lang="pt-BR" sz="1800" dirty="0" smtClean="0"/>
            </a:br>
            <a:r>
              <a:rPr lang="pt-BR" sz="1800" dirty="0" smtClean="0"/>
              <a:t>O Presidente </a:t>
            </a:r>
            <a:r>
              <a:rPr lang="pt-BR" sz="1800" dirty="0"/>
              <a:t>do </a:t>
            </a:r>
            <a:r>
              <a:rPr lang="pt-BR" sz="1800" dirty="0" smtClean="0"/>
              <a:t>Conselho </a:t>
            </a:r>
            <a:r>
              <a:rPr lang="pt-BR" sz="1800" dirty="0"/>
              <a:t>Municipal de Política Cultural </a:t>
            </a:r>
            <a:r>
              <a:rPr lang="pt-BR" sz="1800" dirty="0" smtClean="0"/>
              <a:t>de São Pedro de Alcântara, Sr. Rui Flávio Fernandes.</a:t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>Condução dos trabalhos: </a:t>
            </a:r>
            <a:br>
              <a:rPr lang="pt-BR" sz="1800" dirty="0" smtClean="0"/>
            </a:br>
            <a:r>
              <a:rPr lang="pt-BR" sz="1800" dirty="0" smtClean="0"/>
              <a:t>Daniel Silveira. Assessor de Cultura da Prefeitura Municipal de São Pedro de Alcântara.  Secretário Geral do Conselho Municipal de Política Cultural de SPA.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/>
            </a:r>
            <a:br>
              <a:rPr lang="pt-BR" sz="2000" dirty="0"/>
            </a:br>
            <a:endParaRPr lang="pt-BR" sz="2000" dirty="0"/>
          </a:p>
        </p:txBody>
      </p:sp>
      <p:pic>
        <p:nvPicPr>
          <p:cNvPr id="3" name="Imagem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52" y="3832166"/>
            <a:ext cx="8944495" cy="11970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380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750" y="357447"/>
            <a:ext cx="8222100" cy="3416531"/>
          </a:xfrm>
        </p:spPr>
        <p:txBody>
          <a:bodyPr>
            <a:normAutofit fontScale="90000"/>
          </a:bodyPr>
          <a:lstStyle/>
          <a:p>
            <a:pPr lvl="0" algn="l"/>
            <a:r>
              <a:rPr lang="pt-BR" sz="2200" b="1" dirty="0" smtClean="0"/>
              <a:t>O QUE  É A </a:t>
            </a:r>
            <a:r>
              <a:rPr lang="pt-BR" sz="2200" b="1" dirty="0"/>
              <a:t>POLÍTICA NACIONAL ALDIR </a:t>
            </a:r>
            <a:r>
              <a:rPr lang="pt-BR" sz="2200" b="1" dirty="0" smtClean="0"/>
              <a:t>BLANCA - PNAB? 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PNAB </a:t>
            </a:r>
            <a:r>
              <a:rPr lang="pt-BR" sz="2000" dirty="0"/>
              <a:t>é uma oportunidade histórica de estruturar o sistema federativo de </a:t>
            </a:r>
            <a:r>
              <a:rPr lang="pt-BR" sz="2000" dirty="0" smtClean="0"/>
              <a:t>fomento </a:t>
            </a:r>
            <a:r>
              <a:rPr lang="pt-BR" sz="2000" dirty="0"/>
              <a:t>à cultura mediante os repasses da União aos Estados, Distrito Federal e Municípios de forma continuada</a:t>
            </a:r>
            <a:r>
              <a:rPr lang="pt-BR" sz="2000" dirty="0" smtClean="0"/>
              <a:t>. A princípio, por um período de 5 (cinco anos).  Instituída pela Lei n°14.399, de 08 de julho de 2022.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100" dirty="0"/>
              <a:t/>
            </a:r>
            <a:br>
              <a:rPr lang="pt-BR" sz="100" dirty="0"/>
            </a:br>
            <a:r>
              <a:rPr lang="pt-BR" sz="2000" dirty="0"/>
              <a:t>Por meio dessa política, será possível investir regularmente em projetos e programas, não só de modo emergencial, como foi na Lei Aldir Blanc 1 e na Lei Paulo Gustavo. Os entes federativos irão implementar ações públicas em editais e chamamentos abertos para os/as trabalhadores(as) da área da cultura. C</a:t>
            </a:r>
            <a:r>
              <a:rPr lang="pt-BR" sz="2000" dirty="0" smtClean="0"/>
              <a:t>omo </a:t>
            </a:r>
            <a:r>
              <a:rPr lang="pt-BR" sz="2000" dirty="0"/>
              <a:t>poderão executar os recursos nas políticas culturais locais de maneira direta</a:t>
            </a:r>
            <a:r>
              <a:rPr lang="pt-BR" sz="2000" dirty="0" smtClean="0"/>
              <a:t>. </a:t>
            </a:r>
            <a:r>
              <a:rPr lang="pt-BR" sz="2000" dirty="0"/>
              <a:t/>
            </a:r>
            <a:br>
              <a:rPr lang="pt-BR" sz="2000" dirty="0"/>
            </a:br>
            <a:endParaRPr lang="pt-BR" sz="2000" dirty="0"/>
          </a:p>
        </p:txBody>
      </p:sp>
      <p:pic>
        <p:nvPicPr>
          <p:cNvPr id="3" name="Imagem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" y="3773978"/>
            <a:ext cx="8944495" cy="11970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107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750" y="515389"/>
            <a:ext cx="8222100" cy="3541221"/>
          </a:xfrm>
        </p:spPr>
        <p:txBody>
          <a:bodyPr>
            <a:normAutofit fontScale="90000"/>
          </a:bodyPr>
          <a:lstStyle/>
          <a:p>
            <a:pPr algn="l"/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u="sng" dirty="0" smtClean="0"/>
              <a:t>IMPORTANTE! IMPORTANTÍSSIMO!</a:t>
            </a:r>
            <a:br>
              <a:rPr lang="pt-BR" sz="2000" u="sng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A partir de 11 de julho de 2024, todos os Estados, Distrito Federal e </a:t>
            </a:r>
            <a:r>
              <a:rPr lang="pt-BR" sz="2000" b="1" u="sng" dirty="0" smtClean="0"/>
              <a:t>Municípios  </a:t>
            </a:r>
            <a:r>
              <a:rPr lang="pt-BR" sz="2000" dirty="0" smtClean="0"/>
              <a:t>que assinaram o Termo de adesão da Lei Complementar n°195/2022 (Lei Paulo Gustavo) deverão, obrigatoriamente, ter seu conselho, plano e fundo da cultura instituídos.  </a:t>
            </a:r>
            <a:br>
              <a:rPr lang="pt-BR" sz="2000" dirty="0" smtClean="0"/>
            </a:br>
            <a:r>
              <a:rPr lang="pt-BR" sz="2000" dirty="0" smtClean="0"/>
              <a:t>Se não tiverem não mais receberão recursos para a área cultural. </a:t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/>
            </a:r>
            <a:br>
              <a:rPr lang="pt-BR" sz="2000" dirty="0"/>
            </a:br>
            <a:endParaRPr lang="pt-BR" sz="2000" b="1" u="sng" dirty="0"/>
          </a:p>
        </p:txBody>
      </p:sp>
      <p:pic>
        <p:nvPicPr>
          <p:cNvPr id="5" name="Imagem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" y="3773978"/>
            <a:ext cx="8944495" cy="11970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287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750" y="432263"/>
            <a:ext cx="8222100" cy="3233650"/>
          </a:xfrm>
        </p:spPr>
        <p:txBody>
          <a:bodyPr>
            <a:normAutofit fontScale="90000"/>
          </a:bodyPr>
          <a:lstStyle/>
          <a:p>
            <a:pPr algn="l"/>
            <a:r>
              <a:rPr lang="pt-BR" sz="2800" dirty="0" smtClean="0"/>
              <a:t>Plano Anual de Aplicação dos Recursos - PAAR</a:t>
            </a:r>
            <a:br>
              <a:rPr lang="pt-BR" sz="2800" dirty="0" smtClean="0"/>
            </a:br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000" dirty="0"/>
              <a:t>PLANO ANUAL DE APLICAÇÃO DE RECURSOS DA PNAB - PAAR De acordo com a portaria MinC Nº 119, de 28 de março de 2024, após o preenchimento do PAAR em plataforma própria, o documento gerado deve ser inserido no Transferegov.br </a:t>
            </a:r>
            <a:r>
              <a:rPr lang="pt-BR" sz="2000" u="sng" dirty="0"/>
              <a:t>até o dia 31 de maio de 2024. 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O MUNICÍPIO RECEBEU DO MINISTÉRIO DA CULTURA-MINC O VALOR TOTAL DE  </a:t>
            </a:r>
            <a:r>
              <a:rPr lang="pt-BR" sz="2000" b="1" u="sng" dirty="0"/>
              <a:t>R$ </a:t>
            </a:r>
            <a:r>
              <a:rPr lang="pt-BR" sz="2000" b="1" u="sng" dirty="0" smtClean="0"/>
              <a:t>55.118,66 </a:t>
            </a:r>
            <a:br>
              <a:rPr lang="pt-BR" sz="2000" b="1" u="sng" dirty="0" smtClean="0"/>
            </a:br>
            <a:r>
              <a:rPr lang="pt-BR" sz="2000" dirty="0" smtClean="0"/>
              <a:t>(cinquenta e cinco mil, cento e dezoito reais e sessenta e seis centavos). </a:t>
            </a:r>
            <a:endParaRPr lang="pt-BR" sz="2200" dirty="0"/>
          </a:p>
        </p:txBody>
      </p:sp>
      <p:pic>
        <p:nvPicPr>
          <p:cNvPr id="3" name="Imagem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" y="3773978"/>
            <a:ext cx="8944495" cy="11970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794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750" y="1764950"/>
            <a:ext cx="8222100" cy="1842774"/>
          </a:xfrm>
        </p:spPr>
        <p:txBody>
          <a:bodyPr>
            <a:normAutofit fontScale="90000"/>
          </a:bodyPr>
          <a:lstStyle/>
          <a:p>
            <a:pPr algn="l"/>
            <a:r>
              <a:rPr lang="pt-BR" sz="2000" dirty="0"/>
              <a:t>Integrante do Conselho Municipal de Cultura  poderá participar de chamamentos públicos para pleitear recursos do fomento cultural, </a:t>
            </a:r>
            <a:r>
              <a:rPr lang="pt-BR" sz="2000" b="1" u="sng" dirty="0"/>
              <a:t>EXCETO </a:t>
            </a:r>
            <a:r>
              <a:rPr lang="pt-BR" sz="2000" dirty="0"/>
              <a:t> a agentes culturais envolvidos na etapa de proposição técnica da minuta do edital, na etapa da análise de propostas e na etapa de julgamento de recursos. Artigo 20 e Parágrafo único do Decreto n°11.453, de 23 de março de 2023.</a:t>
            </a:r>
            <a:br>
              <a:rPr lang="pt-BR" sz="2000" dirty="0"/>
            </a:br>
            <a:r>
              <a:rPr lang="pt-BR" sz="2000" dirty="0"/>
              <a:t>Aplica-se, também, à questão de parentesco (nepotismo). </a:t>
            </a:r>
            <a:br>
              <a:rPr lang="pt-BR" sz="2000" dirty="0"/>
            </a:br>
            <a:r>
              <a:rPr lang="pt-BR" sz="2000" dirty="0"/>
              <a:t>Outros critérios que estarão previstos no ou nos editais. </a:t>
            </a:r>
            <a:br>
              <a:rPr lang="pt-BR" sz="2000" dirty="0"/>
            </a:br>
            <a:r>
              <a:rPr lang="pt-BR" sz="2000" dirty="0"/>
              <a:t>O Ministério da Cultura disponibiliza modelos de editais.</a:t>
            </a:r>
          </a:p>
        </p:txBody>
      </p:sp>
      <p:pic>
        <p:nvPicPr>
          <p:cNvPr id="3" name="Imagem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" y="3773978"/>
            <a:ext cx="8944495" cy="11970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0805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749" y="1764950"/>
            <a:ext cx="8422181" cy="1568454"/>
          </a:xfrm>
        </p:spPr>
        <p:txBody>
          <a:bodyPr>
            <a:normAutofit fontScale="90000"/>
          </a:bodyPr>
          <a:lstStyle/>
          <a:p>
            <a:pPr algn="l"/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 smtClean="0"/>
              <a:t>80% do recurso pode ser executado diretamente pela Prefeitura. </a:t>
            </a:r>
            <a:r>
              <a:rPr lang="pt-BR" sz="2000" dirty="0"/>
              <a:t>Como a construção e um monumento </a:t>
            </a:r>
            <a:r>
              <a:rPr lang="pt-BR" sz="2000" dirty="0" smtClean="0"/>
              <a:t>aos </a:t>
            </a:r>
            <a:r>
              <a:rPr lang="pt-BR" sz="2000" dirty="0"/>
              <a:t>afros  e o monumento à primeira Maricota do Boi de </a:t>
            </a:r>
            <a:r>
              <a:rPr lang="pt-BR" sz="2000" dirty="0" smtClean="0"/>
              <a:t>Mamão; referências a etnias afro e luso-açoriana pouco mencionadas na história do município. Mas, acreditamos que neste momento é importante utilizar todo o recurso para o  fortalecimento e benefício  dos agentes/associações culturais do município e nas ações que constam nas metas previstas no Plano Municipal de Cultura, ora em fase de conclusão, que vocês ajudaram a construir. </a:t>
            </a:r>
            <a:endParaRPr lang="pt-BR" sz="2000" dirty="0"/>
          </a:p>
        </p:txBody>
      </p:sp>
      <p:pic>
        <p:nvPicPr>
          <p:cNvPr id="3" name="Imagem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" y="3956858"/>
            <a:ext cx="8944495" cy="10141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150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750" y="1764950"/>
            <a:ext cx="8222100" cy="1842774"/>
          </a:xfrm>
        </p:spPr>
        <p:txBody>
          <a:bodyPr>
            <a:normAutofit fontScale="90000"/>
          </a:bodyPr>
          <a:lstStyle/>
          <a:p>
            <a:pPr algn="l"/>
            <a:r>
              <a:rPr lang="pt-BR" sz="2000" dirty="0"/>
              <a:t>Integrante do Conselho Municipal de Cultura  poderá participar de chamamentos públicos para pleitear recursos do fomento cultural, </a:t>
            </a:r>
            <a:r>
              <a:rPr lang="pt-BR" sz="2000" b="1" u="sng" dirty="0"/>
              <a:t>EXCETO </a:t>
            </a:r>
            <a:r>
              <a:rPr lang="pt-BR" sz="2000" dirty="0"/>
              <a:t> a agentes culturais envolvidos na etapa de proposição técnica da minuta do edital, na etapa da análise de propostas e na etapa de julgamento de recursos. Artigo 20 e Parágrafo único do Decreto n°11.453, de 23 de março de 2023.</a:t>
            </a:r>
            <a:br>
              <a:rPr lang="pt-BR" sz="2000" dirty="0"/>
            </a:br>
            <a:r>
              <a:rPr lang="pt-BR" sz="2000" dirty="0"/>
              <a:t>Aplica-se, também, à questão de parentesco (nepotismo). </a:t>
            </a:r>
            <a:br>
              <a:rPr lang="pt-BR" sz="2000" dirty="0"/>
            </a:br>
            <a:r>
              <a:rPr lang="pt-BR" sz="2000" dirty="0"/>
              <a:t>Outros critérios que estarão previstos no ou nos editais. </a:t>
            </a:r>
            <a:br>
              <a:rPr lang="pt-BR" sz="2000" dirty="0"/>
            </a:br>
            <a:r>
              <a:rPr lang="pt-BR" sz="2000" dirty="0"/>
              <a:t>O Ministério da Cultura disponibiliza modelos de editais.</a:t>
            </a:r>
          </a:p>
        </p:txBody>
      </p:sp>
      <p:pic>
        <p:nvPicPr>
          <p:cNvPr id="3" name="Imagem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" y="3773978"/>
            <a:ext cx="8944495" cy="11970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1213304"/>
      </p:ext>
    </p:extLst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18380</TotalTime>
  <Words>420</Words>
  <Application>Microsoft Office PowerPoint</Application>
  <PresentationFormat>Apresentação na tela (16:9)</PresentationFormat>
  <Paragraphs>48</Paragraphs>
  <Slides>22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6" baseType="lpstr">
      <vt:lpstr>Arial</vt:lpstr>
      <vt:lpstr>Roboto Slab</vt:lpstr>
      <vt:lpstr>Roboto</vt:lpstr>
      <vt:lpstr>Marina</vt:lpstr>
      <vt:lpstr>ESCUTA PÚBLICA PNAB – Município de São Pedro de Alcântara/SC </vt:lpstr>
      <vt:lpstr>Local: Auditório do prédio municipal da Câmara Municipal de Vereadores e Prefeitura. Praça Leopoldo Francisco Kretzer, 01. Centro.  Data: 7/5/2024 – Terça-feira.  1ª Escuta  no Horário: Início às 14h. Término às 17h. 2ª Escuta no Horário  das 18h30 às 21h.  PAUTA:   Escuta Pública para a elaboração do Plano Anual de Aplicação dos Recursos – PAAR destinados ao município de São Pedro de Alcântara provenientes do Ministério da Cultura-MINC, através da Política Nacional Aldir Blanc de Fomento à Cultura - PNAB;   Assuntos diversos. </vt:lpstr>
      <vt:lpstr>   Abertura:   Com a palavra:  O Prefeito Municipal Sr. Charles da Cunha; A Secretária Municipal da Educação, Cultura e Desporto, Sra. Josiani Francisco; O Presidente do Conselho Municipal de Política Cultural de São Pedro de Alcântara, Sr. Rui Flávio Fernandes.  Condução dos trabalhos:  Daniel Silveira. Assessor de Cultura da Prefeitura Municipal de São Pedro de Alcântara.  Secretário Geral do Conselho Municipal de Política Cultural de SPA.       </vt:lpstr>
      <vt:lpstr>O QUE  É A POLÍTICA NACIONAL ALDIR BLANCA - PNAB?  PNAB é uma oportunidade histórica de estruturar o sistema federativo de fomento à cultura mediante os repasses da União aos Estados, Distrito Federal e Municípios de forma continuada. A princípio, por um período de 5 (cinco anos).  Instituída pela Lei n°14.399, de 08 de julho de 2022.  Por meio dessa política, será possível investir regularmente em projetos e programas, não só de modo emergencial, como foi na Lei Aldir Blanc 1 e na Lei Paulo Gustavo. Os entes federativos irão implementar ações públicas em editais e chamamentos abertos para os/as trabalhadores(as) da área da cultura. Como poderão executar os recursos nas políticas culturais locais de maneira direta.  </vt:lpstr>
      <vt:lpstr> IMPORTANTE! IMPORTANTÍSSIMO!  A partir de 11 de julho de 2024, todos os Estados, Distrito Federal e Municípios  que assinaram o Termo de adesão da Lei Complementar n°195/2022 (Lei Paulo Gustavo) deverão, obrigatoriamente, ter seu conselho, plano e fundo da cultura instituídos.   Se não tiverem não mais receberão recursos para a área cultural.      </vt:lpstr>
      <vt:lpstr>Plano Anual de Aplicação dos Recursos - PAAR  PLANO ANUAL DE APLICAÇÃO DE RECURSOS DA PNAB - PAAR De acordo com a portaria MinC Nº 119, de 28 de março de 2024, após o preenchimento do PAAR em plataforma própria, o documento gerado deve ser inserido no Transferegov.br até o dia 31 de maio de 2024.   O MUNICÍPIO RECEBEU DO MINISTÉRIO DA CULTURA-MINC O VALOR TOTAL DE  R$ 55.118,66  (cinquenta e cinco mil, cento e dezoito reais e sessenta e seis centavos). </vt:lpstr>
      <vt:lpstr>Integrante do Conselho Municipal de Cultura  poderá participar de chamamentos públicos para pleitear recursos do fomento cultural, EXCETO  a agentes culturais envolvidos na etapa de proposição técnica da minuta do edital, na etapa da análise de propostas e na etapa de julgamento de recursos. Artigo 20 e Parágrafo único do Decreto n°11.453, de 23 de março de 2023. Aplica-se, também, à questão de parentesco (nepotismo).  Outros critérios que estarão previstos no ou nos editais.  O Ministério da Cultura disponibiliza modelos de editais.</vt:lpstr>
      <vt:lpstr>  80% do recurso pode ser executado diretamente pela Prefeitura. Como a construção e um monumento aos afros  e o monumento à primeira Maricota do Boi de Mamão; referências a etnias afro e luso-açoriana pouco mencionadas na história do município. Mas, acreditamos que neste momento é importante utilizar todo o recurso para o  fortalecimento e benefício  dos agentes/associações culturais do município e nas ações que constam nas metas previstas no Plano Municipal de Cultura, ora em fase de conclusão, que vocês ajudaram a construir. </vt:lpstr>
      <vt:lpstr>Integrante do Conselho Municipal de Cultura  poderá participar de chamamentos públicos para pleitear recursos do fomento cultural, EXCETO  a agentes culturais envolvidos na etapa de proposição técnica da minuta do edital, na etapa da análise de propostas e na etapa de julgamento de recursos. Artigo 20 e Parágrafo único do Decreto n°11.453, de 23 de março de 2023. Aplica-se, também, à questão de parentesco (nepotismo).  Outros critérios que estarão previstos no ou nos editais.  O Ministério da Cultura disponibiliza modelos de editais.</vt:lpstr>
      <vt:lpstr>  </vt:lpstr>
      <vt:lpstr>Entretanto   Há algumas obrigações legais que temos que obedecer: 20% do recurso recebido deve ser aplicado em ações de incentivo direto a programas, projetos e ações de democratização do acesso à fruição e a produção artística e cultural em áreas periféricas, urbanas e rurais, bem como em áreas de povos e comunidades tradicionais. A INSTRUÇÃO NORMATIVA DO MINC N°10, DE 28 DE DEZEMBRO DE 2023, DETERMINA: Art. 6° Ficam garantidas cotas em todos os editais de fomento realizados com recursos da Lei n°14.399, de 2022, de no mínimo: I – vinte e cinco cento das vagas para pessoas negras (pretas e pardas); II – dez por cento das vagas para pessoas indígenas; e III – cinco por cento para pessoas com deficiência.</vt:lpstr>
      <vt:lpstr>  Proposta: São Pedro de Alcântara recebeu do MINC o valor de R$ 55.118,66 Utilizar o recurso na forma de Execução Chamamento Público (Decreto nº 11.453/2023). Através da publicação de  edital de fomento à cultura com base no Decreto nº 11.453/2023, por meio da   modalidade:  concessão de premiação cultural.  Utilizar todo o valor na modalidade Prêmio, sendo que deste valor, 80% R$ 44.094,66 destinado a pessoa jurídica e 20% R$ 11.024,00 para pessoa física. 3 prêmios, no valor de R$ 14.698,22, para pessoas Jurídica.  10 prêmios, no valor de  R$  1.102,40 para pessoas física; sendo que dos 10 contemplados: 3 contemplações para negros e pardos, 1 contemplação  para indígena, 1 contemplação para deficiente (para cumprir as cotas).  Não havendo inscrição em uma das áreas o recurso será redistribuído igualmente entre as outras áreas onde houve inscrição e contemplação.     </vt:lpstr>
      <vt:lpstr> </vt:lpstr>
      <vt:lpstr>Atenção! É VEDADA A APLICAÇÃO DA LEI DE LICITAÇÕES E CONTRATOS (LEI 14.133/2021) NOS EDITAIS DE FOMENTO DE QUE TRATA A PNAB, cuja forma de execução está descrita na Lei nº 14.399/2022, em seu decreto de regulamentação (Decreto nº 11.740/2023), no Decreto nº 11.453/2023 (Decreto de Fomento) e na Lei nº 13.019/2023 (MROSC) e regulamentos.</vt:lpstr>
      <vt:lpstr>QUAL A SUA MANIFESTAÇÃO?  Em cumprimento ao Art. 9° da Lei n° 14.399, de 8 de julho de 2022, para o alcance dos objetivos da Política Nacional Aldir Blanc de Fomento à Cultura (PNAB) , disponibilizamos o Formulário de Escuta Cultural. Este questionário é um dos instrumentos que servirá de base para a coleta de informações dos fazedores de arte e cultura de várias áreas quanto à execução dos recursos do PNAB no âmbito do município de São Pedro de Alcântara.  </vt:lpstr>
      <vt:lpstr>Formulário Escuta Pública Cultural – São Pedro de Alcântara/SC-2024 Local: Auditório do prédio municipal da Câmara Municipal de Vereadores e Prefeitura de São Pedro de Alcântara/ SC Data: 7/5/2024.  Horário: 14h às 17h (   ).   18h30 às 21h (   ).   Nome: Contato:  Representante  do Poder Público (  ) Representante  da Sociedade Civil (  )  Neste caso,  representa pessoa física (  ) ou pessoa jurídica (   )  Se pessoa jurídica qual o nome da entidade?  </vt:lpstr>
      <vt:lpstr>ONDE VOCÊ ACHA QUE O RECURSO DEVE SER APLICADO? MARQUE 02 (DUAS) OPÇÕES:  (   ) Fomento, produção e difusão de obras de caráter artístico e cultural, inclusive a remuneração de direitos autorais;  (   ) Realização de projetos, tais como exposições, festivais, festas populares, feiras e espetáculos, no País e no exterior, inclusive a cobertura de despesas com transporte e seguro de objetos de valor cultural;  (   ) Concessão de prêmios mediante seleções públicas; (   ) Instalação e manutenção de cursos para formar, especializar e profissionalizar agentes culturais públicos e privados;  (   ) Realização de levantamentos, de estudos, de pesquisas e de curadorias nas diversas áreas da cultura;  (   )  Realização de inventários e concessão de incentivos para as manifestações culturais brasileiras que estejam em risco de extinção;  (   ) Concessão de bolsas de estudo, de pesquisa, de criação, de trabalho e de residência artística, no País ou no exterior, a artistas, a produtores, a autores, a gestores culturais, a pesquisadores e a técnicos brasileiros ou estrangeiros residentes no País ou vinculados à cultura brasileira;  (   ) Aquisição de bens culturais e obras de arte para distribuição pública e outras formas de expressão artística e de ingressos para eventos artísticos;  (   )  Aquisição, preservação, organização, digitalização e outras formas de promoção e de difusão do patrimônio cultural, inclusive acervos, arquivos, coleções e ações de educação patrimonial;  (   ) Construção, formação, organização, manutenção e ampliação de museus, de bibliotecas, de centros culturais, de cinematecas, de teatros, de territórios arqueológicos e de paisagens culturais, além de outros equipamentos culturais e obras artísticas em espaço público;   </vt:lpstr>
      <vt:lpstr>(   ) Elaboração de planos anuais e plurianuais de instituições e grupos culturais, inclusive a digitalização de acervos, de arquivos e de coleções, bem como a produção de conteúdos digitais, de jogos eletrônicos e de videoarte, e o fomento à cultura digital;  (   ) Aquisição de imóveis tombados com a estrita finalidade de instalação de equipamentos culturais de acesso público;  (   )  Manutenção de grupos, de companhias, de orquestras e de corpos artísticos estáveis, inclusive processos de produção e pesquisa continuada de linguagens artísticas;  (   ) Proteção e preservação do patrimônio cultural imaterial, inclusive os bens registrados e salvaguardados e as demais expressões e modos de vida de povos e comunidades tradicionais;  (   ) Realização de intercâmbio cultural, nacional ou internacional;  (   ) Ações, projetos, políticas e programas públicos de cultura previstos nos planos de cultura dos Estados, do Distrito Federal e dos Municípios;  (   ) Serviço educativo de museus, de centros culturais, de teatros, de cinemas e de bibliotecas, inclusive formação de público na educação básica. (   ) Resgate, preservação e fomento da gastronomia típica local.      </vt:lpstr>
      <vt:lpstr>Qual a principal necessidade/dificuldade que a sua entidade tem para produzir ou circular com seus projetos culturais? (   ) recurso financeiro; (   ) Capacitação; (   ) equipamentos culturais – Teatro, cinema, museu; (   ) outros . Cite:___________________________  Sua entidade integra ou beneficia qual desses segmentos culturais/públicos? (   ) comunidade indígena; (    ) comunidade quilombola; (   ) comunidades tradicionais ( pescadores artesanais, agricultores, ciganos, povos de Terreiro (   ) Pessoas LGBTQIAPN+; (   ) Pessoa com deficiência (PCD); (   ) Mulheres em situação de vulnerabilidade; (   ) Crianças e adolescentes em situação de vulnerabilidade; (   ) Idosos; (   ) Público Geral; (   ) Outros.  Sua entidade tem na diretoria principal/executiva pessoas nos perfis das ações afirmativas ( negros, indígenas, mulheres, PCD, idosos, pessoas LGBTQIAPN+ ? (   ) sim. (   ) não. </vt:lpstr>
      <vt:lpstr>Sua entidade já participou de outros editais de fomento, projetos no município? (   ) Edital Aldir Blanc 1; (   ) Edital Lei Paulo Gustavo (LPG); (   ) Nenhum.  Você participou das reuniões de construção participativa do Plano Municipal de Cultura do município de São Pedro de Alcântara? (   ) sim. (   ) não.  Quantas reuniões? De uma a três (   ); De  quatro a sete (   ); De sete a dez (   ); Mais do que dez (   ).      </vt:lpstr>
      <vt:lpstr>Há recurso financeiro da PNAB disponível no Governo do Estado. Elaborem e encaminhem projetos para a Fundação Catarinense de Cultura. R$ 44.502.414,62</vt:lpstr>
      <vt:lpstr>Contato para mais informações: PNAB E-mail: pnab@cultura.gov.br Atendimento via Whatsapp Cultura Viva E-mail: culturaviva@cultura.gov.br Telefones:  (61) 2024 – 2925 / (61) 2024 – 2945 / (61) 2024 – 2780  Casa da Cultura e Turismo de São Pedro de Alcântara Telefone (048) 32770151 cultura@pmspa.sc.gov.br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ESCUTA PÚBLICA PNAB - ANGELINA</dc:title>
  <dc:creator>User</dc:creator>
  <cp:lastModifiedBy>User</cp:lastModifiedBy>
  <cp:revision>143</cp:revision>
  <cp:lastPrinted>2024-05-03T17:52:06Z</cp:lastPrinted>
  <dcterms:modified xsi:type="dcterms:W3CDTF">2024-05-17T17:41:29Z</dcterms:modified>
</cp:coreProperties>
</file>